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1" r:id="rId5"/>
    <p:sldId id="289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C8"/>
    <a:srgbClr val="EFD4FA"/>
    <a:srgbClr val="853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F98A8-6AD0-4BE3-88AF-26E6FAFE550D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AD3AE-0B95-439F-93EE-C39D0FB49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5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1346C-B2BE-499E-9300-DC4F24030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7C93C-BEB0-4CAF-96CB-5FD6D4845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AB26D-73B7-42F6-BCED-2C5C9F6D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E057B-7D58-4B85-852E-D21B22D42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F7DAE-3802-4229-998A-D05A0594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63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406C6-FD10-4661-9465-394B4F314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51F7F-FF65-4E2E-91B1-97412FCA7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D89AC-8EFA-443D-A08A-1D88E690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3D18-2216-4E0A-A90D-F367544A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376E0-52AC-4C33-97A0-470F0529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3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B160-F4FF-408C-A51A-B8EE81BDA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9D78A-29FD-4733-93D6-D2ED98C42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FF6A0-7F9C-4C7E-A3F9-FEAC21DA8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E8694-C7B8-4489-9AA7-63073F7F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F8545-9FEF-4C9B-8992-98A07C62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8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A7EF1-6112-46AE-87EF-BD7B4354D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A49D0-3CC0-4119-B350-0B1BA2F68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042B-84C7-4ED9-B2D5-BCD5D6F08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D05D7-651A-48F8-8A13-7DBB7E35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5381F-9B44-4F6C-9245-F95C08D0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12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F1CB-9CC6-4FBC-8223-36489623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C27F9-A913-42F8-A9FF-45A618980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D5C66-16DF-419A-9275-1CB9F8779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A33C-CBDE-47E9-97E7-3EA67698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BD977-AFE8-413B-B9EE-1D1766AD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611F-E7D5-4A27-8481-FFD5B992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FE7F2-FAD9-4EB0-8CBA-E51D32212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5B70B-7C39-40E2-8D39-1B86687C5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17162-F29B-4032-B1FB-1425C792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CED71-35BF-43D4-AE0C-AD456C92A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E56B5-192B-4FB5-B26C-836D6B2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21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1372-A8CF-4FC8-B17B-3610F181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24A81-2E28-4F71-A28E-35EA8FB3A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9088D-20B2-47C4-997A-AF6030D4E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BBC8C-656E-49DA-B9C4-FA9A47857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AB4F21-119E-4240-8F15-76321942B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80D714-EF73-4A6B-AE13-017BD2F74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C58707-9456-496A-8527-2B4A90FB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154295-F5F5-487A-8097-88E338EC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84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A2B48-B8E0-43EE-9808-D91C1C15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4BD3A-05B3-43E3-8D0B-32971E65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6DE9E-1E8F-4959-B571-AF22CA9A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56443-8653-43F0-8926-80837F9C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57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101C7-4E64-41FF-920E-E7DA0AC6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589D2A-116F-4235-AFEB-3B670ABC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E08DD-0902-4E2E-B1B0-34ED0E834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78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5D8B-C276-4C0B-9AC9-84BD8F5DE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F2D89-A571-4B00-8EAE-87499C56B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FDAB3-3FD9-4CAD-9B7D-8906DE87C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370E4-59F0-49B5-AE47-443E1468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9E136-0801-486E-9967-FDDDA214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E7174-85BD-4681-9BF8-7921C2A2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21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EAF9A-80C1-4534-A9AC-67501A284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8E4FB3-F4BA-4A98-B065-E48540F52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3F516-25FA-4AF5-B289-7592E1C58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DB564-AF5B-4F3E-A5A5-C64255DC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FA070-087E-460E-BAE7-2509D909A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09033-5554-4905-8391-D0C4B41D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0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73340-EBFF-42E1-86C2-C0BEDB4FD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092A2-B7FF-49EC-B39A-458CDF2CA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222EC-48A5-4859-9FC6-8A6ED0818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AE509-767E-4A79-871B-51597F9502B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0A20A-8C1A-4CEE-A388-1FDD18A36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6EE76-BFF3-40F4-9095-62D893CA8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7EAA-A57B-4F30-ABFD-09D27A1A8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18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2;p5">
            <a:extLst>
              <a:ext uri="{FF2B5EF4-FFF2-40B4-BE49-F238E27FC236}">
                <a16:creationId xmlns:a16="http://schemas.microsoft.com/office/drawing/2014/main" id="{FEC0ADF4-FCDE-4A7C-99FE-E49883631A33}"/>
              </a:ext>
            </a:extLst>
          </p:cNvPr>
          <p:cNvSpPr txBox="1"/>
          <p:nvPr/>
        </p:nvSpPr>
        <p:spPr>
          <a:xfrm>
            <a:off x="7528544" y="6428427"/>
            <a:ext cx="46634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i="1">
                <a:solidFill>
                  <a:srgbClr val="833D44"/>
                </a:solidFill>
                <a:latin typeface="Arial"/>
                <a:ea typeface="Arial"/>
                <a:cs typeface="Arial"/>
                <a:sym typeface="Arial"/>
              </a:rPr>
              <a:t>Eliminating educational disadvantage caused by mobility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Picture 11" descr="A collage of different types of clothes&#10;&#10;Description automatically generated">
            <a:extLst>
              <a:ext uri="{FF2B5EF4-FFF2-40B4-BE49-F238E27FC236}">
                <a16:creationId xmlns:a16="http://schemas.microsoft.com/office/drawing/2014/main" id="{938258E9-9A23-029C-72CD-4E137A6E86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-977" r="1791" b="781"/>
          <a:stretch/>
        </p:blipFill>
        <p:spPr>
          <a:xfrm>
            <a:off x="1170089" y="1311094"/>
            <a:ext cx="9845305" cy="5113633"/>
          </a:xfrm>
          <a:prstGeom prst="rect">
            <a:avLst/>
          </a:prstGeom>
        </p:spPr>
      </p:pic>
      <p:sp>
        <p:nvSpPr>
          <p:cNvPr id="15" name="Title 4">
            <a:extLst>
              <a:ext uri="{FF2B5EF4-FFF2-40B4-BE49-F238E27FC236}">
                <a16:creationId xmlns:a16="http://schemas.microsoft.com/office/drawing/2014/main" id="{DD059AF3-8D2A-4B0A-AB38-6A1E7629ECD8}"/>
              </a:ext>
            </a:extLst>
          </p:cNvPr>
          <p:cNvSpPr>
            <a:spLocks noGrp="1"/>
          </p:cNvSpPr>
          <p:nvPr/>
        </p:nvSpPr>
        <p:spPr>
          <a:xfrm>
            <a:off x="290513" y="-9794"/>
            <a:ext cx="9960215" cy="913351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b="1" kern="1200" spc="-50">
                <a:solidFill>
                  <a:srgbClr val="6715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9144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13716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18288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r>
              <a:rPr lang="en-GB">
                <a:latin typeface="Verdana"/>
                <a:ea typeface="Verdana"/>
              </a:rPr>
              <a:t>Uniform</a:t>
            </a:r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096B09D-7FDD-AC57-63B5-F80F180F9F04}"/>
              </a:ext>
            </a:extLst>
          </p:cNvPr>
          <p:cNvCxnSpPr/>
          <p:nvPr/>
        </p:nvCxnSpPr>
        <p:spPr>
          <a:xfrm>
            <a:off x="376881" y="985975"/>
            <a:ext cx="11623588" cy="28832"/>
          </a:xfrm>
          <a:prstGeom prst="straightConnector1">
            <a:avLst/>
          </a:prstGeom>
          <a:ln>
            <a:solidFill>
              <a:srgbClr val="8533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E3A8AEB2-07ED-4CFB-B9CE-11163168E615}"/>
              </a:ext>
            </a:extLst>
          </p:cNvPr>
          <p:cNvSpPr/>
          <p:nvPr/>
        </p:nvSpPr>
        <p:spPr>
          <a:xfrm>
            <a:off x="2610035" y="1819922"/>
            <a:ext cx="266330" cy="2929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E54C993-681E-49B1-844A-8FDDA488220E}"/>
              </a:ext>
            </a:extLst>
          </p:cNvPr>
          <p:cNvSpPr/>
          <p:nvPr/>
        </p:nvSpPr>
        <p:spPr>
          <a:xfrm>
            <a:off x="2610035" y="1819922"/>
            <a:ext cx="266330" cy="2929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B511D9A-1755-85C5-2489-4FB977F4CD97}"/>
              </a:ext>
            </a:extLst>
          </p:cNvPr>
          <p:cNvSpPr/>
          <p:nvPr/>
        </p:nvSpPr>
        <p:spPr>
          <a:xfrm>
            <a:off x="2883242" y="2090351"/>
            <a:ext cx="247135" cy="2265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2;p5">
            <a:extLst>
              <a:ext uri="{FF2B5EF4-FFF2-40B4-BE49-F238E27FC236}">
                <a16:creationId xmlns:a16="http://schemas.microsoft.com/office/drawing/2014/main" id="{FEC0ADF4-FCDE-4A7C-99FE-E49883631A33}"/>
              </a:ext>
            </a:extLst>
          </p:cNvPr>
          <p:cNvSpPr txBox="1"/>
          <p:nvPr/>
        </p:nvSpPr>
        <p:spPr>
          <a:xfrm>
            <a:off x="7528544" y="6428427"/>
            <a:ext cx="46634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i="1">
                <a:solidFill>
                  <a:srgbClr val="833D44"/>
                </a:solidFill>
                <a:latin typeface="Arial"/>
                <a:ea typeface="Arial"/>
                <a:cs typeface="Arial"/>
                <a:sym typeface="Arial"/>
              </a:rPr>
              <a:t>Eliminating educational disadvantage caused by mobility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DD059AF3-8D2A-4B0A-AB38-6A1E7629ECD8}"/>
              </a:ext>
            </a:extLst>
          </p:cNvPr>
          <p:cNvSpPr>
            <a:spLocks noGrp="1"/>
          </p:cNvSpPr>
          <p:nvPr/>
        </p:nvSpPr>
        <p:spPr>
          <a:xfrm>
            <a:off x="290513" y="33338"/>
            <a:ext cx="11699875" cy="827087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b="1" kern="1200" spc="-50">
                <a:solidFill>
                  <a:srgbClr val="6715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9144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13716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18288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r>
              <a:rPr lang="en-GB">
                <a:latin typeface="Verdana"/>
                <a:ea typeface="Verdana"/>
              </a:rPr>
              <a:t>Uniform</a:t>
            </a:r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096B09D-7FDD-AC57-63B5-F80F180F9F04}"/>
              </a:ext>
            </a:extLst>
          </p:cNvPr>
          <p:cNvCxnSpPr/>
          <p:nvPr/>
        </p:nvCxnSpPr>
        <p:spPr>
          <a:xfrm>
            <a:off x="376881" y="799069"/>
            <a:ext cx="11623588" cy="28832"/>
          </a:xfrm>
          <a:prstGeom prst="straightConnector1">
            <a:avLst/>
          </a:prstGeom>
          <a:ln>
            <a:solidFill>
              <a:srgbClr val="8533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-up of a sign&#10;&#10;Description automatically generated">
            <a:extLst>
              <a:ext uri="{FF2B5EF4-FFF2-40B4-BE49-F238E27FC236}">
                <a16:creationId xmlns:a16="http://schemas.microsoft.com/office/drawing/2014/main" id="{FA9280EC-33CF-A312-154F-C9959D0132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307" t="18731" r="73734" b="24169"/>
          <a:stretch/>
        </p:blipFill>
        <p:spPr>
          <a:xfrm>
            <a:off x="1106831" y="1326679"/>
            <a:ext cx="752533" cy="10675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3A45CF-52A3-0C5C-243D-04E5790CC6B6}"/>
              </a:ext>
            </a:extLst>
          </p:cNvPr>
          <p:cNvSpPr txBox="1"/>
          <p:nvPr/>
        </p:nvSpPr>
        <p:spPr>
          <a:xfrm>
            <a:off x="1966783" y="1318053"/>
            <a:ext cx="3000632" cy="11387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Broadway"/>
                <a:ea typeface="Calibri"/>
                <a:cs typeface="Calibri"/>
              </a:rPr>
              <a:t>Piercings</a:t>
            </a:r>
            <a:endParaRPr lang="en-US">
              <a:latin typeface="Broadway"/>
            </a:endParaRPr>
          </a:p>
          <a:p>
            <a:pPr algn="ctr"/>
            <a:r>
              <a:rPr lang="en-US" sz="1000">
                <a:latin typeface="Arial"/>
                <a:ea typeface="Calibri"/>
                <a:cs typeface="Calibri"/>
              </a:rPr>
              <a:t>Small studs in nose and ears are permitted. No hoops or other facial piercings are permitted and will be expected to be removed before school.</a:t>
            </a:r>
          </a:p>
          <a:p>
            <a:pPr algn="ctr"/>
            <a:r>
              <a:rPr lang="en-US" sz="1000">
                <a:latin typeface="Arial"/>
                <a:ea typeface="Calibri"/>
                <a:cs typeface="Calibri"/>
              </a:rPr>
              <a:t>All jewellery </a:t>
            </a:r>
            <a:r>
              <a:rPr lang="en-US" sz="1000" b="1" u="sng">
                <a:latin typeface="Arial"/>
                <a:ea typeface="Calibri"/>
                <a:cs typeface="Calibri"/>
              </a:rPr>
              <a:t>MUST</a:t>
            </a:r>
            <a:r>
              <a:rPr lang="en-US" sz="1000">
                <a:latin typeface="Arial"/>
                <a:ea typeface="Calibri"/>
                <a:cs typeface="Calibri"/>
              </a:rPr>
              <a:t> be removed for PE with no exceptions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C7A7459-FA4F-CE78-612F-C0F1A806D8C6}"/>
              </a:ext>
            </a:extLst>
          </p:cNvPr>
          <p:cNvSpPr/>
          <p:nvPr/>
        </p:nvSpPr>
        <p:spPr>
          <a:xfrm>
            <a:off x="926756" y="1297459"/>
            <a:ext cx="4252784" cy="1163595"/>
          </a:xfrm>
          <a:prstGeom prst="roundRect">
            <a:avLst/>
          </a:prstGeom>
          <a:noFill/>
          <a:ln>
            <a:solidFill>
              <a:srgbClr val="8533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860517D-E11D-BC72-E333-526C7C1170BA}"/>
              </a:ext>
            </a:extLst>
          </p:cNvPr>
          <p:cNvSpPr/>
          <p:nvPr/>
        </p:nvSpPr>
        <p:spPr>
          <a:xfrm>
            <a:off x="926756" y="2821458"/>
            <a:ext cx="4252784" cy="1143001"/>
          </a:xfrm>
          <a:prstGeom prst="roundRect">
            <a:avLst/>
          </a:prstGeom>
          <a:noFill/>
          <a:ln>
            <a:solidFill>
              <a:srgbClr val="8533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How To design Nail - Design Different Colour of nails">
            <a:extLst>
              <a:ext uri="{FF2B5EF4-FFF2-40B4-BE49-F238E27FC236}">
                <a16:creationId xmlns:a16="http://schemas.microsoft.com/office/drawing/2014/main" id="{DA5253F4-5408-9B8B-DEDE-85AF647BFF5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0392" r="-592" b="392"/>
          <a:stretch/>
        </p:blipFill>
        <p:spPr>
          <a:xfrm>
            <a:off x="1115839" y="2953393"/>
            <a:ext cx="744257" cy="9319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E772A1-CFF9-E6C7-C4B4-B0D30A915D62}"/>
              </a:ext>
            </a:extLst>
          </p:cNvPr>
          <p:cNvSpPr txBox="1"/>
          <p:nvPr/>
        </p:nvSpPr>
        <p:spPr>
          <a:xfrm>
            <a:off x="1966783" y="2975918"/>
            <a:ext cx="2877063" cy="8771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Broadway"/>
              </a:rPr>
              <a:t>Nails</a:t>
            </a:r>
            <a:endParaRPr lang="en-US"/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Natural coloured, </a:t>
            </a:r>
            <a:r>
              <a:rPr lang="en-US" sz="1100" b="1" u="sng">
                <a:latin typeface="Calibri"/>
                <a:ea typeface="Calibri"/>
                <a:cs typeface="Calibri"/>
              </a:rPr>
              <a:t>short</a:t>
            </a:r>
            <a:r>
              <a:rPr lang="en-US" sz="1100">
                <a:latin typeface="Calibri"/>
                <a:ea typeface="Calibri"/>
                <a:cs typeface="Calibri"/>
              </a:rPr>
              <a:t> nails are permitted. No coloured nail varnish or long nail extensions are allowed for school. </a:t>
            </a:r>
            <a:endParaRPr lang="en-US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3226C92-3738-91C6-7103-192B4D2D86BB}"/>
              </a:ext>
            </a:extLst>
          </p:cNvPr>
          <p:cNvSpPr/>
          <p:nvPr/>
        </p:nvSpPr>
        <p:spPr>
          <a:xfrm>
            <a:off x="926756" y="4396946"/>
            <a:ext cx="4252784" cy="1143001"/>
          </a:xfrm>
          <a:prstGeom prst="roundRect">
            <a:avLst/>
          </a:prstGeom>
          <a:noFill/>
          <a:ln>
            <a:solidFill>
              <a:srgbClr val="8533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wrist watch vector illustration">
            <a:extLst>
              <a:ext uri="{FF2B5EF4-FFF2-40B4-BE49-F238E27FC236}">
                <a16:creationId xmlns:a16="http://schemas.microsoft.com/office/drawing/2014/main" id="{B71D72E6-74F9-BE64-0EE7-C853492EA4F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6592" r="28345" b="-629"/>
          <a:stretch/>
        </p:blipFill>
        <p:spPr>
          <a:xfrm rot="10800000">
            <a:off x="1045126" y="4459889"/>
            <a:ext cx="813985" cy="101784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B533FD4-84C9-62A8-D39D-A94F74CDF1D0}"/>
              </a:ext>
            </a:extLst>
          </p:cNvPr>
          <p:cNvSpPr txBox="1"/>
          <p:nvPr/>
        </p:nvSpPr>
        <p:spPr>
          <a:xfrm>
            <a:off x="1678460" y="4366054"/>
            <a:ext cx="3505196" cy="12157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Broadway"/>
              </a:rPr>
              <a:t>Other Jewellery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Only a watch can be worn for school.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All other bracelets, wristbands, rings and necklaces should be removed to prevent loss or injury.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Smart watches can be worn but must not cause a distraction.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4B6165-0A1B-6D70-E8F5-2F8E2D411849}"/>
              </a:ext>
            </a:extLst>
          </p:cNvPr>
          <p:cNvSpPr txBox="1"/>
          <p:nvPr/>
        </p:nvSpPr>
        <p:spPr>
          <a:xfrm>
            <a:off x="7671487" y="1297459"/>
            <a:ext cx="3185980" cy="10464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Broadway"/>
              </a:rPr>
              <a:t>Shoes and Socks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Black, white, or grey socks and black shoes/trainers are allowed. Coloured of patterned socks are not to be worn. Shoes/trainers should be fully black with no variation in colour.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C21BCA1-5E4C-6416-327E-E54609D546EB}"/>
              </a:ext>
            </a:extLst>
          </p:cNvPr>
          <p:cNvSpPr/>
          <p:nvPr/>
        </p:nvSpPr>
        <p:spPr>
          <a:xfrm>
            <a:off x="6600567" y="1256270"/>
            <a:ext cx="4252784" cy="1143001"/>
          </a:xfrm>
          <a:prstGeom prst="roundRect">
            <a:avLst/>
          </a:prstGeom>
          <a:noFill/>
          <a:ln>
            <a:solidFill>
              <a:srgbClr val="8533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REVERSE mens total black trainers - Shoebox">
            <a:extLst>
              <a:ext uri="{FF2B5EF4-FFF2-40B4-BE49-F238E27FC236}">
                <a16:creationId xmlns:a16="http://schemas.microsoft.com/office/drawing/2014/main" id="{3873E6C1-E09B-723C-FEA6-0F84C293769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7729" t="33816" r="6763" b="9179"/>
          <a:stretch/>
        </p:blipFill>
        <p:spPr>
          <a:xfrm>
            <a:off x="6728255" y="1569308"/>
            <a:ext cx="1010900" cy="619013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EEFE35E-B6CB-2F1B-2834-008246AA5A45}"/>
              </a:ext>
            </a:extLst>
          </p:cNvPr>
          <p:cNvSpPr/>
          <p:nvPr/>
        </p:nvSpPr>
        <p:spPr>
          <a:xfrm>
            <a:off x="6600566" y="2842054"/>
            <a:ext cx="4252784" cy="1143001"/>
          </a:xfrm>
          <a:prstGeom prst="roundRect">
            <a:avLst/>
          </a:prstGeom>
          <a:noFill/>
          <a:ln>
            <a:solidFill>
              <a:srgbClr val="8533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9D57A8-CF4F-B814-5AE9-B6B5FA8D5DDE}"/>
              </a:ext>
            </a:extLst>
          </p:cNvPr>
          <p:cNvSpPr txBox="1"/>
          <p:nvPr/>
        </p:nvSpPr>
        <p:spPr>
          <a:xfrm>
            <a:off x="7671487" y="2955324"/>
            <a:ext cx="3185980" cy="8771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Broadway"/>
              </a:rPr>
              <a:t>Hair &amp; Make-Up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Simple make-up and subtle tones are allowed.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Natural looking eyelashes are permitted. Extreme hair colours or styles are not allowed in school.</a:t>
            </a:r>
          </a:p>
        </p:txBody>
      </p:sp>
      <p:pic>
        <p:nvPicPr>
          <p:cNvPr id="25" name="Picture 24" descr="Makeup Clipart Images - Free Download ...">
            <a:extLst>
              <a:ext uri="{FF2B5EF4-FFF2-40B4-BE49-F238E27FC236}">
                <a16:creationId xmlns:a16="http://schemas.microsoft.com/office/drawing/2014/main" id="{D131688A-C368-579A-88C9-2BA685A319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2599" y="2934085"/>
            <a:ext cx="979531" cy="917747"/>
          </a:xfrm>
          <a:prstGeom prst="rect">
            <a:avLst/>
          </a:prstGeom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57505AC-3A12-0E50-5A55-9082E0F0B9A5}"/>
              </a:ext>
            </a:extLst>
          </p:cNvPr>
          <p:cNvSpPr/>
          <p:nvPr/>
        </p:nvSpPr>
        <p:spPr>
          <a:xfrm>
            <a:off x="6600566" y="4427837"/>
            <a:ext cx="4252784" cy="1132704"/>
          </a:xfrm>
          <a:prstGeom prst="roundRect">
            <a:avLst/>
          </a:prstGeom>
          <a:noFill/>
          <a:ln>
            <a:solidFill>
              <a:srgbClr val="8533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D7C090-F391-251B-B667-40F63BB989F8}"/>
              </a:ext>
            </a:extLst>
          </p:cNvPr>
          <p:cNvSpPr txBox="1"/>
          <p:nvPr/>
        </p:nvSpPr>
        <p:spPr>
          <a:xfrm>
            <a:off x="7671487" y="4427837"/>
            <a:ext cx="3185980" cy="12157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Broadway"/>
              </a:rPr>
              <a:t>Phones</a:t>
            </a:r>
          </a:p>
          <a:p>
            <a:pPr algn="ctr"/>
            <a:r>
              <a:rPr lang="en-US" sz="1100">
                <a:latin typeface="Calibri"/>
                <a:ea typeface="Calibri"/>
                <a:cs typeface="Calibri"/>
              </a:rPr>
              <a:t>Mobile phones should not be seen in school. If students have them in their bags, they should be switched off. They should only be seen in lessons as a learning tool.</a:t>
            </a:r>
          </a:p>
          <a:p>
            <a:pPr algn="ctr"/>
            <a:endParaRPr lang="en-US" sz="1100">
              <a:ea typeface="Calibri"/>
              <a:cs typeface="Calibri"/>
            </a:endParaRPr>
          </a:p>
        </p:txBody>
      </p:sp>
      <p:pic>
        <p:nvPicPr>
          <p:cNvPr id="30" name="Picture 29" descr="Cell Phone Stock Illustrations – 233 ...">
            <a:extLst>
              <a:ext uri="{FF2B5EF4-FFF2-40B4-BE49-F238E27FC236}">
                <a16:creationId xmlns:a16="http://schemas.microsoft.com/office/drawing/2014/main" id="{80E8BCAF-C6B4-75A0-31E0-F232D416045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7519" t="1418" r="3007" b="6383"/>
          <a:stretch/>
        </p:blipFill>
        <p:spPr>
          <a:xfrm>
            <a:off x="6695044" y="4501591"/>
            <a:ext cx="1013159" cy="93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4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E80902E8D9A489EC47628767D923A" ma:contentTypeVersion="15" ma:contentTypeDescription="Create a new document." ma:contentTypeScope="" ma:versionID="ac5b6861859d2a90a8fdb10f84da20ec">
  <xsd:schema xmlns:xsd="http://www.w3.org/2001/XMLSchema" xmlns:xs="http://www.w3.org/2001/XMLSchema" xmlns:p="http://schemas.microsoft.com/office/2006/metadata/properties" xmlns:ns3="29e395a8-b836-4fea-b32e-887d547b176c" xmlns:ns4="e385b64f-4ffe-45cd-8fec-10b270d86213" targetNamespace="http://schemas.microsoft.com/office/2006/metadata/properties" ma:root="true" ma:fieldsID="0875906d20a3644c519a7926a1e55f31" ns3:_="" ns4:_="">
    <xsd:import namespace="29e395a8-b836-4fea-b32e-887d547b176c"/>
    <xsd:import namespace="e385b64f-4ffe-45cd-8fec-10b270d86213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ystemTag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395a8-b836-4fea-b32e-887d547b176c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85b64f-4ffe-45cd-8fec-10b270d862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9e395a8-b836-4fea-b32e-887d547b176c" xsi:nil="true"/>
  </documentManagement>
</p:properties>
</file>

<file path=customXml/itemProps1.xml><?xml version="1.0" encoding="utf-8"?>
<ds:datastoreItem xmlns:ds="http://schemas.openxmlformats.org/officeDocument/2006/customXml" ds:itemID="{96C87CFA-B936-4741-8F45-BEAAC36104C7}">
  <ds:schemaRefs>
    <ds:schemaRef ds:uri="29e395a8-b836-4fea-b32e-887d547b176c"/>
    <ds:schemaRef ds:uri="e385b64f-4ffe-45cd-8fec-10b270d8621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4FAC4A-FF3F-498F-B59C-451140191E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1E5182-D05F-4C2F-83B4-369FEAFE1567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e385b64f-4ffe-45cd-8fec-10b270d86213"/>
    <ds:schemaRef ds:uri="http://schemas.microsoft.com/office/infopath/2007/PartnerControls"/>
    <ds:schemaRef ds:uri="http://schemas.openxmlformats.org/package/2006/metadata/core-properties"/>
    <ds:schemaRef ds:uri="29e395a8-b836-4fea-b32e-887d547b17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Broadway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Hadjinicolaou</dc:creator>
  <cp:lastModifiedBy>Maria Hadjinicolaou</cp:lastModifiedBy>
  <cp:revision>3</cp:revision>
  <cp:lastPrinted>2022-08-31T04:24:04Z</cp:lastPrinted>
  <dcterms:created xsi:type="dcterms:W3CDTF">2021-07-07T08:14:25Z</dcterms:created>
  <dcterms:modified xsi:type="dcterms:W3CDTF">2025-02-03T11:45:31Z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0x0101003FDE80902E8D9A489EC47628767D923A</vt:lpwstr>
  </property>
</Properties>
</file>